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instagram.com/p/BJUkdDgDNfr/"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ctrTitle"/>
          </p:nvPr>
        </p:nvSpPr>
        <p:spPr>
          <a:xfrm>
            <a:off x="6096000" y="2697325"/>
            <a:ext cx="5415600" cy="1463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Calibri"/>
              <a:buNone/>
            </a:pPr>
            <a:r>
              <a:rPr lang="en-US"/>
              <a:t>BB-8 Wheelchair</a:t>
            </a:r>
            <a:endParaRPr/>
          </a:p>
        </p:txBody>
      </p:sp>
      <p:sp>
        <p:nvSpPr>
          <p:cNvPr id="97" name="Google Shape;97;p15"/>
          <p:cNvSpPr txBox="1"/>
          <p:nvPr>
            <p:ph idx="1" type="subTitle"/>
          </p:nvPr>
        </p:nvSpPr>
        <p:spPr>
          <a:xfrm>
            <a:off x="6230111" y="4023105"/>
            <a:ext cx="5147400" cy="11478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lt1"/>
              </a:buClr>
              <a:buSzPts val="2000"/>
              <a:buNone/>
            </a:pPr>
            <a:r>
              <a:rPr lang="en-US" sz="2000"/>
              <a:t>Build Documentation</a:t>
            </a:r>
            <a:endParaRPr/>
          </a:p>
        </p:txBody>
      </p:sp>
      <p:sp>
        <p:nvSpPr>
          <p:cNvPr id="98" name="Google Shape;98;p15"/>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building, ground, indoor, orange&#10;&#10;Description generated with high confidence" id="99" name="Google Shape;99;p15"/>
          <p:cNvPicPr preferRelativeResize="0"/>
          <p:nvPr/>
        </p:nvPicPr>
        <p:blipFill rotWithShape="1">
          <a:blip r:embed="rId3">
            <a:alphaModFix/>
          </a:blip>
          <a:srcRect b="0" l="0" r="-1"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54" name="Shape 154"/>
        <p:cNvGrpSpPr/>
        <p:nvPr/>
      </p:nvGrpSpPr>
      <p:grpSpPr>
        <a:xfrm>
          <a:off x="0" y="0"/>
          <a:ext cx="0" cy="0"/>
          <a:chOff x="0" y="0"/>
          <a:chExt cx="0" cy="0"/>
        </a:xfrm>
      </p:grpSpPr>
      <p:sp>
        <p:nvSpPr>
          <p:cNvPr id="155" name="Google Shape;155;p24"/>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used Rust-Oleum Automotive Primer to prime the fiberglass resin</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missed some pictures in my build process, but I sprayed the domes with a solid white base.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did end up filling in a few of the really bad grooves/divots with regular drywall compound.  I used the 90 minute bag that I mixed myself so it would dry quickly.  I figured it would be painted and sealed, and it ended up working well.  I don’t think it would have worked for the entire  project, but for a quick repair it worked.</a:t>
            </a:r>
            <a:endParaRPr/>
          </a:p>
        </p:txBody>
      </p:sp>
      <p:pic>
        <p:nvPicPr>
          <p:cNvPr id="156" name="Google Shape;156;p24"/>
          <p:cNvPicPr preferRelativeResize="0"/>
          <p:nvPr/>
        </p:nvPicPr>
        <p:blipFill rotWithShape="1">
          <a:blip r:embed="rId3">
            <a:alphaModFix/>
          </a:blip>
          <a:srcRect b="0" l="0" r="0" t="0"/>
          <a:stretch/>
        </p:blipFill>
        <p:spPr>
          <a:xfrm rot="10800000">
            <a:off x="6954982" y="1371600"/>
            <a:ext cx="5237018" cy="4114800"/>
          </a:xfrm>
          <a:prstGeom prst="rect">
            <a:avLst/>
          </a:prstGeom>
          <a:noFill/>
          <a:ln>
            <a:noFill/>
          </a:ln>
        </p:spPr>
      </p:pic>
      <p:pic>
        <p:nvPicPr>
          <p:cNvPr id="157" name="Google Shape;157;p24"/>
          <p:cNvPicPr preferRelativeResize="0"/>
          <p:nvPr/>
        </p:nvPicPr>
        <p:blipFill rotWithShape="1">
          <a:blip r:embed="rId4">
            <a:alphaModFix/>
          </a:blip>
          <a:srcRect b="0" l="0" r="0" t="0"/>
          <a:stretch/>
        </p:blipFill>
        <p:spPr>
          <a:xfrm rot="10800000">
            <a:off x="5402257" y="1511301"/>
            <a:ext cx="1387486" cy="32892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61" name="Shape 161"/>
        <p:cNvGrpSpPr/>
        <p:nvPr/>
      </p:nvGrpSpPr>
      <p:grpSpPr>
        <a:xfrm>
          <a:off x="0" y="0"/>
          <a:ext cx="0" cy="0"/>
          <a:chOff x="0" y="0"/>
          <a:chExt cx="0" cy="0"/>
        </a:xfrm>
      </p:grpSpPr>
      <p:sp>
        <p:nvSpPr>
          <p:cNvPr id="162" name="Google Shape;162;p25"/>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To  make the BB8 head, I started with a foam craft ball.</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put the tape around the center, on either side of my center line (the ‘C’ with arrow).  I used the 2 inch masking tape as the depth of the taper for the lower side of the BB8 head.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cut the excess off, finding that a long bladed utility  knife the best tool I had to accomplish the cut.</a:t>
            </a:r>
            <a:endParaRPr/>
          </a:p>
        </p:txBody>
      </p:sp>
      <p:pic>
        <p:nvPicPr>
          <p:cNvPr descr="A picture containing indoor, table, sitting, computer&#10;&#10;Description generated with very high confidence" id="163" name="Google Shape;163;p25"/>
          <p:cNvPicPr preferRelativeResize="0"/>
          <p:nvPr/>
        </p:nvPicPr>
        <p:blipFill rotWithShape="1">
          <a:blip r:embed="rId3">
            <a:alphaModFix/>
          </a:blip>
          <a:srcRect b="0" l="0" r="0" t="0"/>
          <a:stretch/>
        </p:blipFill>
        <p:spPr>
          <a:xfrm>
            <a:off x="5575300" y="-11435"/>
            <a:ext cx="6583598" cy="68694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67" name="Shape 167"/>
        <p:cNvGrpSpPr/>
        <p:nvPr/>
      </p:nvGrpSpPr>
      <p:grpSpPr>
        <a:xfrm>
          <a:off x="0" y="0"/>
          <a:ext cx="0" cy="0"/>
          <a:chOff x="0" y="0"/>
          <a:chExt cx="0" cy="0"/>
        </a:xfrm>
      </p:grpSpPr>
      <p:sp>
        <p:nvSpPr>
          <p:cNvPr id="168" name="Google Shape;168;p26"/>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This is the bottom of the ball that I just cut flat.</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added 2 inch tape around the edge to get the spot I wanted to end the taper. </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put the screw in to try and attach a piece of string and marker to make the construction lines.  Can’t say that was the best technique in the end, but it provided a reference line for the taper.</a:t>
            </a:r>
            <a:endParaRPr/>
          </a:p>
        </p:txBody>
      </p:sp>
      <p:pic>
        <p:nvPicPr>
          <p:cNvPr descr="A picture containing table, indoor, sitting, green&#10;&#10;Description generated with very high confidence" id="169" name="Google Shape;169;p26"/>
          <p:cNvPicPr preferRelativeResize="0"/>
          <p:nvPr/>
        </p:nvPicPr>
        <p:blipFill rotWithShape="1">
          <a:blip r:embed="rId3">
            <a:alphaModFix/>
          </a:blip>
          <a:srcRect b="0" l="0" r="0" t="0"/>
          <a:stretch/>
        </p:blipFill>
        <p:spPr>
          <a:xfrm rot="5400000">
            <a:off x="5283859" y="-50142"/>
            <a:ext cx="6858000" cy="69582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73" name="Shape 173"/>
        <p:cNvGrpSpPr/>
        <p:nvPr/>
      </p:nvGrpSpPr>
      <p:grpSpPr>
        <a:xfrm>
          <a:off x="0" y="0"/>
          <a:ext cx="0" cy="0"/>
          <a:chOff x="0" y="0"/>
          <a:chExt cx="0" cy="0"/>
        </a:xfrm>
      </p:grpSpPr>
      <p:sp>
        <p:nvSpPr>
          <p:cNvPr id="174" name="Google Shape;174;p27"/>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Using a utility knife for the main cut and the 220 grit sanding mesh, I came up with a taper for the bottom part of the head.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The 220 grit sanding mesh worked really well to get the taper smooth and the bottom flat.</a:t>
            </a:r>
            <a:endParaRPr/>
          </a:p>
        </p:txBody>
      </p:sp>
      <p:pic>
        <p:nvPicPr>
          <p:cNvPr descr="A picture containing indoor, table, cake, sitting&#10;&#10;Description generated with high confidence" id="175" name="Google Shape;175;p27"/>
          <p:cNvPicPr preferRelativeResize="0"/>
          <p:nvPr/>
        </p:nvPicPr>
        <p:blipFill rotWithShape="1">
          <a:blip r:embed="rId3">
            <a:alphaModFix/>
          </a:blip>
          <a:srcRect b="0" l="0" r="0" t="0"/>
          <a:stretch/>
        </p:blipFill>
        <p:spPr>
          <a:xfrm>
            <a:off x="6350000" y="0"/>
            <a:ext cx="584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79" name="Shape 179"/>
        <p:cNvGrpSpPr/>
        <p:nvPr/>
      </p:nvGrpSpPr>
      <p:grpSpPr>
        <a:xfrm>
          <a:off x="0" y="0"/>
          <a:ext cx="0" cy="0"/>
          <a:chOff x="0" y="0"/>
          <a:chExt cx="0" cy="0"/>
        </a:xfrm>
      </p:grpSpPr>
      <p:sp>
        <p:nvSpPr>
          <p:cNvPr id="180" name="Google Shape;180;p28"/>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Here is the end result of cutting out the main shape for the BB8 head.</a:t>
            </a:r>
            <a:endParaRPr/>
          </a:p>
        </p:txBody>
      </p:sp>
      <p:pic>
        <p:nvPicPr>
          <p:cNvPr descr="A close up of a mouse&#10;&#10;Description generated with high confidence" id="181" name="Google Shape;181;p28"/>
          <p:cNvPicPr preferRelativeResize="0"/>
          <p:nvPr/>
        </p:nvPicPr>
        <p:blipFill rotWithShape="1">
          <a:blip r:embed="rId3">
            <a:alphaModFix/>
          </a:blip>
          <a:srcRect b="0" l="0" r="0" t="0"/>
          <a:stretch/>
        </p:blipFill>
        <p:spPr>
          <a:xfrm>
            <a:off x="5320371" y="444500"/>
            <a:ext cx="6871629" cy="596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85" name="Shape 185"/>
        <p:cNvGrpSpPr/>
        <p:nvPr/>
      </p:nvGrpSpPr>
      <p:grpSpPr>
        <a:xfrm>
          <a:off x="0" y="0"/>
          <a:ext cx="0" cy="0"/>
          <a:chOff x="0" y="0"/>
          <a:chExt cx="0" cy="0"/>
        </a:xfrm>
      </p:grpSpPr>
      <p:sp>
        <p:nvSpPr>
          <p:cNvPr id="186" name="Google Shape;186;p29"/>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For the lenses/sensors I used other craft foam balls as well as a small section of a foam cone to create the smaller sensor.</a:t>
            </a:r>
            <a:endParaRPr/>
          </a:p>
        </p:txBody>
      </p:sp>
      <p:pic>
        <p:nvPicPr>
          <p:cNvPr id="187" name="Google Shape;187;p29"/>
          <p:cNvPicPr preferRelativeResize="0"/>
          <p:nvPr/>
        </p:nvPicPr>
        <p:blipFill rotWithShape="1">
          <a:blip r:embed="rId3">
            <a:alphaModFix/>
          </a:blip>
          <a:srcRect b="0" l="0" r="0" t="0"/>
          <a:stretch/>
        </p:blipFill>
        <p:spPr>
          <a:xfrm>
            <a:off x="5327873" y="577850"/>
            <a:ext cx="6864127" cy="570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91" name="Shape 191"/>
        <p:cNvGrpSpPr/>
        <p:nvPr/>
      </p:nvGrpSpPr>
      <p:grpSpPr>
        <a:xfrm>
          <a:off x="0" y="0"/>
          <a:ext cx="0" cy="0"/>
          <a:chOff x="0" y="0"/>
          <a:chExt cx="0" cy="0"/>
        </a:xfrm>
      </p:grpSpPr>
      <p:sp>
        <p:nvSpPr>
          <p:cNvPr id="192" name="Google Shape;192;p30"/>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glued the sensors on using hot glue.  I taped everything so I could spray it with primer. I did this as the fiberglass resin eats away the foam.  I needed the foam to last until the fiberglass dried enough to maintain shape.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Then use fiberglass resin and patching mesh to cover the head. </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Unfortunately, I don’t have pictures of this part of the process.  I cut chunks of the fiberglass mesh and used a disposable paint brush to apply it to the head.</a:t>
            </a:r>
            <a:endParaRPr/>
          </a:p>
        </p:txBody>
      </p:sp>
      <p:pic>
        <p:nvPicPr>
          <p:cNvPr descr="A picture containing indoor, sitting, ground, table&#10;&#10;Description generated with high confidence" id="193" name="Google Shape;193;p30"/>
          <p:cNvPicPr preferRelativeResize="0"/>
          <p:nvPr/>
        </p:nvPicPr>
        <p:blipFill rotWithShape="1">
          <a:blip r:embed="rId3">
            <a:alphaModFix/>
          </a:blip>
          <a:srcRect b="0" l="0" r="0" t="0"/>
          <a:stretch/>
        </p:blipFill>
        <p:spPr>
          <a:xfrm>
            <a:off x="4706495" y="0"/>
            <a:ext cx="7485505" cy="676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97" name="Shape 197"/>
        <p:cNvGrpSpPr/>
        <p:nvPr/>
      </p:nvGrpSpPr>
      <p:grpSpPr>
        <a:xfrm>
          <a:off x="0" y="0"/>
          <a:ext cx="0" cy="0"/>
          <a:chOff x="0" y="0"/>
          <a:chExt cx="0" cy="0"/>
        </a:xfrm>
      </p:grpSpPr>
      <p:sp>
        <p:nvSpPr>
          <p:cNvPr id="198" name="Google Shape;198;p31"/>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used JB Weld to bond a small flat bracket with bolts sticking through to have a mounting point to the wheelchair.</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did put the bracket/bolts on the head on at an intentional angle so the head leans back some.  This was done to try to keep the head back a little so there was still access to the wheels so it could be manually propelled.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had to grab pictures from later in the process to try to document this, but I hope it gets the idea there.  I’ll discuss the other components later.</a:t>
            </a:r>
            <a:endParaRPr/>
          </a:p>
        </p:txBody>
      </p:sp>
      <p:pic>
        <p:nvPicPr>
          <p:cNvPr descr="A picture containing indoor, table, sitting&#10;&#10;Description generated with high confidence" id="199" name="Google Shape;199;p31"/>
          <p:cNvPicPr preferRelativeResize="0"/>
          <p:nvPr/>
        </p:nvPicPr>
        <p:blipFill rotWithShape="1">
          <a:blip r:embed="rId3">
            <a:alphaModFix/>
          </a:blip>
          <a:srcRect b="0" l="0" r="0" t="0"/>
          <a:stretch/>
        </p:blipFill>
        <p:spPr>
          <a:xfrm rot="5400000">
            <a:off x="6716570" y="1436830"/>
            <a:ext cx="6353460" cy="3810000"/>
          </a:xfrm>
          <a:prstGeom prst="rect">
            <a:avLst/>
          </a:prstGeom>
          <a:noFill/>
          <a:ln>
            <a:noFill/>
          </a:ln>
        </p:spPr>
      </p:pic>
      <p:pic>
        <p:nvPicPr>
          <p:cNvPr descr="A picture containing building, black, clothing, outdoor&#10;&#10;Description generated with high confidence" id="200" name="Google Shape;200;p31"/>
          <p:cNvPicPr preferRelativeResize="0"/>
          <p:nvPr/>
        </p:nvPicPr>
        <p:blipFill rotWithShape="1">
          <a:blip r:embed="rId4">
            <a:alphaModFix/>
          </a:blip>
          <a:srcRect b="0" l="0" r="0" t="0"/>
          <a:stretch/>
        </p:blipFill>
        <p:spPr>
          <a:xfrm>
            <a:off x="5270500" y="709128"/>
            <a:ext cx="2209800" cy="50152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04" name="Shape 204"/>
        <p:cNvGrpSpPr/>
        <p:nvPr/>
      </p:nvGrpSpPr>
      <p:grpSpPr>
        <a:xfrm>
          <a:off x="0" y="0"/>
          <a:ext cx="0" cy="0"/>
          <a:chOff x="0" y="0"/>
          <a:chExt cx="0" cy="0"/>
        </a:xfrm>
      </p:grpSpPr>
      <p:sp>
        <p:nvSpPr>
          <p:cNvPr id="205" name="Google Shape;205;p32"/>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In my failure to document some of the process, here is the head mid paint</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primed the head using the same automotive primer.</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then sprayed a base white coat.</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have masked off the head to paint the sensors black.  The tip of the small sensor will end up be a light blue color.</a:t>
            </a:r>
            <a:endParaRPr/>
          </a:p>
        </p:txBody>
      </p:sp>
      <p:pic>
        <p:nvPicPr>
          <p:cNvPr id="206" name="Google Shape;206;p32"/>
          <p:cNvPicPr preferRelativeResize="0"/>
          <p:nvPr/>
        </p:nvPicPr>
        <p:blipFill rotWithShape="1">
          <a:blip r:embed="rId3">
            <a:alphaModFix/>
          </a:blip>
          <a:srcRect b="0" l="0" r="0" t="0"/>
          <a:stretch/>
        </p:blipFill>
        <p:spPr>
          <a:xfrm rot="10800000">
            <a:off x="6295365" y="709128"/>
            <a:ext cx="5896635" cy="56916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10" name="Shape 210"/>
        <p:cNvGrpSpPr/>
        <p:nvPr/>
      </p:nvGrpSpPr>
      <p:grpSpPr>
        <a:xfrm>
          <a:off x="0" y="0"/>
          <a:ext cx="0" cy="0"/>
          <a:chOff x="0" y="0"/>
          <a:chExt cx="0" cy="0"/>
        </a:xfrm>
      </p:grpSpPr>
      <p:sp>
        <p:nvSpPr>
          <p:cNvPr id="211" name="Google Shape;211;p33"/>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30"/>
              <a:buNone/>
            </a:pPr>
            <a:r>
              <a:rPr lang="en-US" sz="1530"/>
              <a:t>Here is the finished head.</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The orange, silver, black, and white detail is all Cricut adhesive vinyl.</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The upper orange was cut out as a circle on the Cricut.  I cut it into quarters and free hand cut the arcs by the main sensor.</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The black ring around the small sensor was a simple circle cut on the cricut.</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The bottom sripe was a layer of black then a slightly thinner layer of metallic silver.</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The remaining gray and orange were free hand cuts.</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Finally I outlined all the vinyl with pencil and added the other detail is pencil using whatever I could find for straight edges or curves.</a:t>
            </a:r>
            <a:endParaRPr/>
          </a:p>
          <a:p>
            <a:pPr indent="0" lvl="0" marL="0" rtl="0" algn="l">
              <a:lnSpc>
                <a:spcPct val="80000"/>
              </a:lnSpc>
              <a:spcBef>
                <a:spcPts val="0"/>
              </a:spcBef>
              <a:spcAft>
                <a:spcPts val="0"/>
              </a:spcAft>
              <a:buClr>
                <a:schemeClr val="dk1"/>
              </a:buClr>
              <a:buSzPts val="1530"/>
              <a:buNone/>
            </a:pPr>
            <a:r>
              <a:t/>
            </a:r>
            <a:endParaRPr sz="1530"/>
          </a:p>
          <a:p>
            <a:pPr indent="0" lvl="0" marL="0" rtl="0" algn="l">
              <a:lnSpc>
                <a:spcPct val="80000"/>
              </a:lnSpc>
              <a:spcBef>
                <a:spcPts val="0"/>
              </a:spcBef>
              <a:spcAft>
                <a:spcPts val="0"/>
              </a:spcAft>
              <a:buClr>
                <a:schemeClr val="dk1"/>
              </a:buClr>
              <a:buSzPts val="1530"/>
              <a:buNone/>
            </a:pPr>
            <a:r>
              <a:rPr lang="en-US" sz="1530"/>
              <a:t>The distress is pencil.  Any spots that I didn’t get smooth, I used as accents and tried to darken it to make it appear as damage.  I rubbed the side of the pencil on paper to create a large “colored” spot then rubbed that on the head to create the dirty look.</a:t>
            </a:r>
            <a:endParaRPr/>
          </a:p>
        </p:txBody>
      </p:sp>
      <p:pic>
        <p:nvPicPr>
          <p:cNvPr descr="A picture containing sitting, table&#10;&#10;Description generated with high confidence" id="212" name="Google Shape;212;p33"/>
          <p:cNvPicPr preferRelativeResize="0"/>
          <p:nvPr/>
        </p:nvPicPr>
        <p:blipFill rotWithShape="1">
          <a:blip r:embed="rId3">
            <a:alphaModFix/>
          </a:blip>
          <a:srcRect b="0" l="0" r="0" t="0"/>
          <a:stretch/>
        </p:blipFill>
        <p:spPr>
          <a:xfrm>
            <a:off x="5033307" y="280220"/>
            <a:ext cx="7158693" cy="594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16"/>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Here’s the BB8 Chair at Hollywood Studios in May 2019.</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created this chair for my son, Coen, as we were taking him on his first trip to Walt Disney World, and planned on being at Hollywood Studios for Star Wars day – May the 4</a:t>
            </a:r>
            <a:r>
              <a:rPr baseline="30000" lang="en-US" sz="1800"/>
              <a:t>th</a:t>
            </a:r>
            <a:r>
              <a:rPr lang="en-US" sz="1800"/>
              <a:t>.</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have been blown away with the responses we received on this project.  There was encouragement to share, so here we are.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do know there are plenty of inaccuracies for the BB8 purists looking, but that wasn’t the point of the build.</a:t>
            </a:r>
            <a:endParaRPr/>
          </a:p>
        </p:txBody>
      </p:sp>
      <p:pic>
        <p:nvPicPr>
          <p:cNvPr descr="A group of people riding motorcycles on a city street&#10;&#10;Description generated with very high confidence" id="105" name="Google Shape;105;p16"/>
          <p:cNvPicPr preferRelativeResize="0"/>
          <p:nvPr/>
        </p:nvPicPr>
        <p:blipFill rotWithShape="1">
          <a:blip r:embed="rId3">
            <a:alphaModFix/>
          </a:blip>
          <a:srcRect b="0" l="0" r="0" t="0"/>
          <a:stretch/>
        </p:blipFill>
        <p:spPr>
          <a:xfrm>
            <a:off x="6344866" y="0"/>
            <a:ext cx="6291634"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16" name="Shape 216"/>
        <p:cNvGrpSpPr/>
        <p:nvPr/>
      </p:nvGrpSpPr>
      <p:grpSpPr>
        <a:xfrm>
          <a:off x="0" y="0"/>
          <a:ext cx="0" cy="0"/>
          <a:chOff x="0" y="0"/>
          <a:chExt cx="0" cy="0"/>
        </a:xfrm>
      </p:grpSpPr>
      <p:sp>
        <p:nvSpPr>
          <p:cNvPr id="217" name="Google Shape;217;p34"/>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665"/>
              <a:buNone/>
            </a:pPr>
            <a:r>
              <a:rPr lang="en-US" sz="1665"/>
              <a:t>The orange and silver details on the base are again, Cricut adhesive vinyl.</a:t>
            </a:r>
            <a:endParaRPr/>
          </a:p>
          <a:p>
            <a:pPr indent="0" lvl="0" marL="0" rtl="0" algn="l">
              <a:lnSpc>
                <a:spcPct val="80000"/>
              </a:lnSpc>
              <a:spcBef>
                <a:spcPts val="0"/>
              </a:spcBef>
              <a:spcAft>
                <a:spcPts val="0"/>
              </a:spcAft>
              <a:buClr>
                <a:schemeClr val="dk1"/>
              </a:buClr>
              <a:buSzPts val="1665"/>
              <a:buNone/>
            </a:pPr>
            <a:r>
              <a:t/>
            </a:r>
            <a:endParaRPr sz="1665"/>
          </a:p>
          <a:p>
            <a:pPr indent="0" lvl="0" marL="0" rtl="0" algn="l">
              <a:lnSpc>
                <a:spcPct val="80000"/>
              </a:lnSpc>
              <a:spcBef>
                <a:spcPts val="0"/>
              </a:spcBef>
              <a:spcAft>
                <a:spcPts val="0"/>
              </a:spcAft>
              <a:buClr>
                <a:schemeClr val="dk1"/>
              </a:buClr>
              <a:buSzPts val="1665"/>
              <a:buNone/>
            </a:pPr>
            <a:r>
              <a:rPr lang="en-US" sz="1665"/>
              <a:t>I had to take the orange circles and cut them into quarters, with the inner “spoke” being the center of each quarter.</a:t>
            </a:r>
            <a:endParaRPr/>
          </a:p>
          <a:p>
            <a:pPr indent="0" lvl="0" marL="0" rtl="0" algn="l">
              <a:lnSpc>
                <a:spcPct val="80000"/>
              </a:lnSpc>
              <a:spcBef>
                <a:spcPts val="0"/>
              </a:spcBef>
              <a:spcAft>
                <a:spcPts val="0"/>
              </a:spcAft>
              <a:buClr>
                <a:schemeClr val="dk1"/>
              </a:buClr>
              <a:buSzPts val="1665"/>
              <a:buNone/>
            </a:pPr>
            <a:r>
              <a:t/>
            </a:r>
            <a:endParaRPr sz="1665"/>
          </a:p>
          <a:p>
            <a:pPr indent="0" lvl="0" marL="0" rtl="0" algn="l">
              <a:lnSpc>
                <a:spcPct val="80000"/>
              </a:lnSpc>
              <a:spcBef>
                <a:spcPts val="0"/>
              </a:spcBef>
              <a:spcAft>
                <a:spcPts val="0"/>
              </a:spcAft>
              <a:buClr>
                <a:schemeClr val="dk1"/>
              </a:buClr>
              <a:buSzPts val="1665"/>
              <a:buNone/>
            </a:pPr>
            <a:r>
              <a:rPr lang="en-US" sz="1665"/>
              <a:t>I tried to lay down a complete cut out of the orange, but a 2 dimensional cutout does not lay properly on a compound curve / dome.  My solution was to cheat and cut them into quarters.</a:t>
            </a:r>
            <a:endParaRPr/>
          </a:p>
          <a:p>
            <a:pPr indent="0" lvl="0" marL="0" rtl="0" algn="l">
              <a:lnSpc>
                <a:spcPct val="80000"/>
              </a:lnSpc>
              <a:spcBef>
                <a:spcPts val="0"/>
              </a:spcBef>
              <a:spcAft>
                <a:spcPts val="0"/>
              </a:spcAft>
              <a:buClr>
                <a:schemeClr val="dk1"/>
              </a:buClr>
              <a:buSzPts val="1665"/>
              <a:buNone/>
            </a:pPr>
            <a:r>
              <a:t/>
            </a:r>
            <a:endParaRPr sz="1665"/>
          </a:p>
          <a:p>
            <a:pPr indent="0" lvl="0" marL="0" rtl="0" algn="l">
              <a:lnSpc>
                <a:spcPct val="80000"/>
              </a:lnSpc>
              <a:spcBef>
                <a:spcPts val="0"/>
              </a:spcBef>
              <a:spcAft>
                <a:spcPts val="0"/>
              </a:spcAft>
              <a:buClr>
                <a:schemeClr val="dk1"/>
              </a:buClr>
              <a:buSzPts val="1665"/>
              <a:buNone/>
            </a:pPr>
            <a:r>
              <a:rPr lang="en-US" sz="1665"/>
              <a:t>The silver was  cut out on a Cricut.  The detail in the upper right circle – the three bars that one looks like a flashlight – were cut freehand using a blade and straight edge.</a:t>
            </a:r>
            <a:endParaRPr/>
          </a:p>
          <a:p>
            <a:pPr indent="0" lvl="0" marL="0" rtl="0" algn="l">
              <a:lnSpc>
                <a:spcPct val="80000"/>
              </a:lnSpc>
              <a:spcBef>
                <a:spcPts val="0"/>
              </a:spcBef>
              <a:spcAft>
                <a:spcPts val="0"/>
              </a:spcAft>
              <a:buClr>
                <a:schemeClr val="dk1"/>
              </a:buClr>
              <a:buSzPts val="1665"/>
              <a:buNone/>
            </a:pPr>
            <a:r>
              <a:t/>
            </a:r>
            <a:endParaRPr sz="1665"/>
          </a:p>
          <a:p>
            <a:pPr indent="0" lvl="0" marL="0" rtl="0" algn="l">
              <a:lnSpc>
                <a:spcPct val="80000"/>
              </a:lnSpc>
              <a:spcBef>
                <a:spcPts val="0"/>
              </a:spcBef>
              <a:spcAft>
                <a:spcPts val="0"/>
              </a:spcAft>
              <a:buClr>
                <a:schemeClr val="dk1"/>
              </a:buClr>
              <a:buSzPts val="1665"/>
              <a:buNone/>
            </a:pPr>
            <a:r>
              <a:rPr lang="en-US" sz="1665"/>
              <a:t>The detail work in pencil was the same process on the base as it was on the head.  Trace the vinyl and then distress it.</a:t>
            </a:r>
            <a:endParaRPr/>
          </a:p>
        </p:txBody>
      </p:sp>
      <p:pic>
        <p:nvPicPr>
          <p:cNvPr descr="A picture containing ground, building, outdoor, person&#10;&#10;Description generated with very high confidence" id="218" name="Google Shape;218;p34"/>
          <p:cNvPicPr preferRelativeResize="0"/>
          <p:nvPr/>
        </p:nvPicPr>
        <p:blipFill rotWithShape="1">
          <a:blip r:embed="rId3">
            <a:alphaModFix/>
          </a:blip>
          <a:srcRect b="0" l="0" r="0" t="0"/>
          <a:stretch/>
        </p:blipFill>
        <p:spPr>
          <a:xfrm>
            <a:off x="5149755" y="0"/>
            <a:ext cx="7042245"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22" name="Shape 222"/>
        <p:cNvGrpSpPr/>
        <p:nvPr/>
      </p:nvGrpSpPr>
      <p:grpSpPr>
        <a:xfrm>
          <a:off x="0" y="0"/>
          <a:ext cx="0" cy="0"/>
          <a:chOff x="0" y="0"/>
          <a:chExt cx="0" cy="0"/>
        </a:xfrm>
      </p:grpSpPr>
      <p:sp>
        <p:nvSpPr>
          <p:cNvPr id="223" name="Google Shape;223;p35"/>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I’ll go over the mechanics of mounting BB8 later.</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Here is a test run with BB8 mounted.  You can see the detail work done on the head vs. the base where I have not detailed it yet.</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Note: This is the new wheelchair vs. the earlier one when I did a test fit of the base.</a:t>
            </a:r>
            <a:endParaRPr/>
          </a:p>
        </p:txBody>
      </p:sp>
      <p:pic>
        <p:nvPicPr>
          <p:cNvPr descr="A picture containing ground, building, outdoor, person&#10;&#10;Description generated with very high confidence" id="224" name="Google Shape;224;p35"/>
          <p:cNvPicPr preferRelativeResize="0"/>
          <p:nvPr/>
        </p:nvPicPr>
        <p:blipFill rotWithShape="1">
          <a:blip r:embed="rId3">
            <a:alphaModFix/>
          </a:blip>
          <a:srcRect b="0" l="0" r="0" t="0"/>
          <a:stretch/>
        </p:blipFill>
        <p:spPr>
          <a:xfrm>
            <a:off x="6667500" y="0"/>
            <a:ext cx="5524500" cy="68603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28" name="Shape 228"/>
        <p:cNvGrpSpPr/>
        <p:nvPr/>
      </p:nvGrpSpPr>
      <p:grpSpPr>
        <a:xfrm>
          <a:off x="0" y="0"/>
          <a:ext cx="0" cy="0"/>
          <a:chOff x="0" y="0"/>
          <a:chExt cx="0" cy="0"/>
        </a:xfrm>
      </p:grpSpPr>
      <p:sp>
        <p:nvSpPr>
          <p:cNvPr id="229" name="Google Shape;229;p36"/>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Here are the final detailed BB8 (one half anyway).  I used  Minwax  Water Based Polycrylic Protective Finish Clear Satin as a clear coat to protect the build.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used a spray gun as any moisture rubbed against the pencil would cause smearing.  The clear coat made the pencil a darker so it became a little bolder in the end.</a:t>
            </a:r>
            <a:endParaRPr/>
          </a:p>
        </p:txBody>
      </p:sp>
      <p:pic>
        <p:nvPicPr>
          <p:cNvPr id="230" name="Google Shape;230;p36"/>
          <p:cNvPicPr preferRelativeResize="0"/>
          <p:nvPr/>
        </p:nvPicPr>
        <p:blipFill rotWithShape="1">
          <a:blip r:embed="rId3">
            <a:alphaModFix/>
          </a:blip>
          <a:srcRect b="0" l="0" r="0" t="0"/>
          <a:stretch/>
        </p:blipFill>
        <p:spPr>
          <a:xfrm>
            <a:off x="6286500" y="-1"/>
            <a:ext cx="5581866" cy="68312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34" name="Shape 234"/>
        <p:cNvGrpSpPr/>
        <p:nvPr/>
      </p:nvGrpSpPr>
      <p:grpSpPr>
        <a:xfrm>
          <a:off x="0" y="0"/>
          <a:ext cx="0" cy="0"/>
          <a:chOff x="0" y="0"/>
          <a:chExt cx="0" cy="0"/>
        </a:xfrm>
      </p:grpSpPr>
      <p:sp>
        <p:nvSpPr>
          <p:cNvPr id="235" name="Google Shape;235;p37"/>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used a wire frame wreath base to add stability and mounting point for the base.  I used construction adhesive to secure it.  The added stability was very beneficial to add rigidity to the dome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had a problem where some fiberglass resin never cured, so the bases had a very strong smell.  I ended up using gorilla tape to tape the inside of the dome.  This sealed in the smell, so it wasn’t a problem.</a:t>
            </a:r>
            <a:endParaRPr/>
          </a:p>
        </p:txBody>
      </p:sp>
      <p:pic>
        <p:nvPicPr>
          <p:cNvPr descr="A picture containing ground, building, outdoor, black&#10;&#10;Description generated with very high confidence" id="236" name="Google Shape;236;p37"/>
          <p:cNvPicPr preferRelativeResize="0"/>
          <p:nvPr/>
        </p:nvPicPr>
        <p:blipFill rotWithShape="1">
          <a:blip r:embed="rId3">
            <a:alphaModFix/>
          </a:blip>
          <a:srcRect b="0" l="0" r="0" t="0"/>
          <a:stretch/>
        </p:blipFill>
        <p:spPr>
          <a:xfrm rot="5400000">
            <a:off x="5170514" y="-173972"/>
            <a:ext cx="6847515" cy="71954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40" name="Shape 240"/>
        <p:cNvGrpSpPr/>
        <p:nvPr/>
      </p:nvGrpSpPr>
      <p:grpSpPr>
        <a:xfrm>
          <a:off x="0" y="0"/>
          <a:ext cx="0" cy="0"/>
          <a:chOff x="0" y="0"/>
          <a:chExt cx="0" cy="0"/>
        </a:xfrm>
      </p:grpSpPr>
      <p:sp>
        <p:nvSpPr>
          <p:cNvPr id="241" name="Google Shape;241;p38"/>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removed the hand bar from the wheels and put the base inside, then reattached the hand bar.</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used elastic cord with balls to keep the base secure with the wheel by lacing it around a wheel spoke and through the wreath base I glued inside the dome.  I picked these up the hardware store.</a:t>
            </a:r>
            <a:endParaRPr/>
          </a:p>
        </p:txBody>
      </p:sp>
      <p:pic>
        <p:nvPicPr>
          <p:cNvPr descr="A picture containing wooden, sitting, table, indoor&#10;&#10;Description generated with very high confidence" id="242" name="Google Shape;242;p38"/>
          <p:cNvPicPr preferRelativeResize="0"/>
          <p:nvPr/>
        </p:nvPicPr>
        <p:blipFill rotWithShape="1">
          <a:blip r:embed="rId3">
            <a:alphaModFix/>
          </a:blip>
          <a:srcRect b="0" l="0" r="0" t="0"/>
          <a:stretch/>
        </p:blipFill>
        <p:spPr>
          <a:xfrm rot="5400000">
            <a:off x="5025511" y="-308489"/>
            <a:ext cx="6858000" cy="74749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46" name="Shape 246"/>
        <p:cNvGrpSpPr/>
        <p:nvPr/>
      </p:nvGrpSpPr>
      <p:grpSpPr>
        <a:xfrm>
          <a:off x="0" y="0"/>
          <a:ext cx="0" cy="0"/>
          <a:chOff x="0" y="0"/>
          <a:chExt cx="0" cy="0"/>
        </a:xfrm>
      </p:grpSpPr>
      <p:sp>
        <p:nvSpPr>
          <p:cNvPr id="247" name="Google Shape;247;p39"/>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To mount the head, we removed the arm rests from the chair.  They were too high for us to use, so they were unnecessary.  This have me a couple mounting points for the head.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purchased aluminum L and formed it into a mounting bracket.  The longer edge mounted to the frame of the wheelchair.  The short side is what the bolts I attached to the head fit.</a:t>
            </a:r>
            <a:endParaRPr/>
          </a:p>
        </p:txBody>
      </p:sp>
      <p:pic>
        <p:nvPicPr>
          <p:cNvPr descr="A picture containing outdoor, ground&#10;&#10;Description generated with very high confidence" id="248" name="Google Shape;248;p39"/>
          <p:cNvPicPr preferRelativeResize="0"/>
          <p:nvPr/>
        </p:nvPicPr>
        <p:blipFill rotWithShape="1">
          <a:blip r:embed="rId3">
            <a:alphaModFix/>
          </a:blip>
          <a:srcRect b="0" l="0" r="0" t="0"/>
          <a:stretch/>
        </p:blipFill>
        <p:spPr>
          <a:xfrm rot="5400000">
            <a:off x="4311367" y="1472700"/>
            <a:ext cx="5182421" cy="2946577"/>
          </a:xfrm>
          <a:prstGeom prst="rect">
            <a:avLst/>
          </a:prstGeom>
          <a:noFill/>
          <a:ln>
            <a:noFill/>
          </a:ln>
        </p:spPr>
      </p:pic>
      <p:pic>
        <p:nvPicPr>
          <p:cNvPr id="249" name="Google Shape;249;p39"/>
          <p:cNvPicPr preferRelativeResize="0"/>
          <p:nvPr/>
        </p:nvPicPr>
        <p:blipFill rotWithShape="1">
          <a:blip r:embed="rId4">
            <a:alphaModFix/>
          </a:blip>
          <a:srcRect b="0" l="0" r="0" t="0"/>
          <a:stretch/>
        </p:blipFill>
        <p:spPr>
          <a:xfrm rot="5400000">
            <a:off x="7261540" y="1533838"/>
            <a:ext cx="5182420" cy="28243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53" name="Shape 253"/>
        <p:cNvGrpSpPr/>
        <p:nvPr/>
      </p:nvGrpSpPr>
      <p:grpSpPr>
        <a:xfrm>
          <a:off x="0" y="0"/>
          <a:ext cx="0" cy="0"/>
          <a:chOff x="0" y="0"/>
          <a:chExt cx="0" cy="0"/>
        </a:xfrm>
      </p:grpSpPr>
      <p:sp>
        <p:nvSpPr>
          <p:cNvPr id="254" name="Google Shape;254;p40"/>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wasn’t confident in the stability of the JB Weld holding the bracket and bolts onto the head.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scrounged around the garage and found an old license plate.  I cut it in half, and bent both pieces in the middle to create a platform for the head to be glued (construction adhesive) to.  I drilled holes for the bolts to pass through as it was bolted to the frame of the wheelchair.</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It definitely isn’t the most elegant solution, but I used what I had quite literally laying around.</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used spare black vinyl to cover the back and bottom of the head.</a:t>
            </a:r>
            <a:endParaRPr/>
          </a:p>
        </p:txBody>
      </p:sp>
      <p:pic>
        <p:nvPicPr>
          <p:cNvPr descr="A picture containing building, black, clothing, outdoor&#10;&#10;Description generated with high confidence" id="255" name="Google Shape;255;p40"/>
          <p:cNvPicPr preferRelativeResize="0"/>
          <p:nvPr/>
        </p:nvPicPr>
        <p:blipFill rotWithShape="1">
          <a:blip r:embed="rId3">
            <a:alphaModFix/>
          </a:blip>
          <a:srcRect b="0" l="0" r="0" t="0"/>
          <a:stretch/>
        </p:blipFill>
        <p:spPr>
          <a:xfrm rot="5400000">
            <a:off x="5556250" y="0"/>
            <a:ext cx="64135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59" name="Shape 259"/>
        <p:cNvGrpSpPr/>
        <p:nvPr/>
      </p:nvGrpSpPr>
      <p:grpSpPr>
        <a:xfrm>
          <a:off x="0" y="0"/>
          <a:ext cx="0" cy="0"/>
          <a:chOff x="0" y="0"/>
          <a:chExt cx="0" cy="0"/>
        </a:xfrm>
      </p:grpSpPr>
      <p:sp>
        <p:nvSpPr>
          <p:cNvPr id="260" name="Google Shape;260;p41"/>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This is the ‘J’ bracket in a test.  (I don’t have the support on the head yet).</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tried to build it so the BB8 head was lower than the wheel, but he ‘J’ bracket didn’t rub the wheel.  This is how it turned out.</a:t>
            </a:r>
            <a:endParaRPr/>
          </a:p>
        </p:txBody>
      </p:sp>
      <p:pic>
        <p:nvPicPr>
          <p:cNvPr descr="A picture containing indoor, table, sitting&#10;&#10;Description generated with high confidence" id="261" name="Google Shape;261;p41"/>
          <p:cNvPicPr preferRelativeResize="0"/>
          <p:nvPr/>
        </p:nvPicPr>
        <p:blipFill rotWithShape="1">
          <a:blip r:embed="rId3">
            <a:alphaModFix/>
          </a:blip>
          <a:srcRect b="0" l="0" r="0" t="0"/>
          <a:stretch/>
        </p:blipFill>
        <p:spPr>
          <a:xfrm rot="5400000">
            <a:off x="5057505" y="682895"/>
            <a:ext cx="6864890" cy="5499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265" name="Shape 265"/>
        <p:cNvGrpSpPr/>
        <p:nvPr/>
      </p:nvGrpSpPr>
      <p:grpSpPr>
        <a:xfrm>
          <a:off x="0" y="0"/>
          <a:ext cx="0" cy="0"/>
          <a:chOff x="0" y="0"/>
          <a:chExt cx="0" cy="0"/>
        </a:xfrm>
      </p:grpSpPr>
      <p:sp>
        <p:nvSpPr>
          <p:cNvPr id="266" name="Google Shape;266;p42"/>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When I started researching something to do for this project, we look for “BB8 Wheelchair”.  This was the image result that I took my inspiration from:</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u="sng">
                <a:solidFill>
                  <a:schemeClr val="hlink"/>
                </a:solidFill>
                <a:hlinkClick r:id="rId3"/>
              </a:rPr>
              <a:t>https://www.instagram.com/p/BJUkdDgDNfr/</a:t>
            </a:r>
            <a:endParaRPr sz="1800"/>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After I started I realized that this is all flat.  It just looks 3 dimensional.  Once I figured that out I was already into the build far enough that I was continuing down that path.</a:t>
            </a:r>
            <a:endParaRPr/>
          </a:p>
        </p:txBody>
      </p:sp>
      <p:pic>
        <p:nvPicPr>
          <p:cNvPr id="267" name="Google Shape;267;p42"/>
          <p:cNvPicPr preferRelativeResize="0"/>
          <p:nvPr/>
        </p:nvPicPr>
        <p:blipFill rotWithShape="1">
          <a:blip r:embed="rId4">
            <a:alphaModFix/>
          </a:blip>
          <a:srcRect b="0" l="0" r="0" t="0"/>
          <a:stretch/>
        </p:blipFill>
        <p:spPr>
          <a:xfrm>
            <a:off x="5222400" y="1104900"/>
            <a:ext cx="6104412" cy="3962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09" name="Shape 109"/>
        <p:cNvGrpSpPr/>
        <p:nvPr/>
      </p:nvGrpSpPr>
      <p:grpSpPr>
        <a:xfrm>
          <a:off x="0" y="0"/>
          <a:ext cx="0" cy="0"/>
          <a:chOff x="0" y="0"/>
          <a:chExt cx="0" cy="0"/>
        </a:xfrm>
      </p:grpSpPr>
      <p:sp>
        <p:nvSpPr>
          <p:cNvPr id="110" name="Google Shape;110;p17"/>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started with a yoga ball and wrapped in Press-n-Seal.  I did this to help as a release for the casting material that will be wrapped around the ball.</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added a rough center line as a reference for where I wanted to cut the ball in half.</a:t>
            </a:r>
            <a:endParaRPr/>
          </a:p>
        </p:txBody>
      </p:sp>
      <p:pic>
        <p:nvPicPr>
          <p:cNvPr descr="A large red chair in a room&#10;&#10;Description generated with high confidence" id="111" name="Google Shape;111;p17"/>
          <p:cNvPicPr preferRelativeResize="0"/>
          <p:nvPr/>
        </p:nvPicPr>
        <p:blipFill rotWithShape="1">
          <a:blip r:embed="rId3">
            <a:alphaModFix/>
          </a:blip>
          <a:srcRect b="0" l="0" r="0" t="0"/>
          <a:stretch/>
        </p:blipFill>
        <p:spPr>
          <a:xfrm>
            <a:off x="4827206" y="0"/>
            <a:ext cx="7343023"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18"/>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wrapped the ball in cotton batting so the casting material had something to bond to other than itself. </a:t>
            </a:r>
            <a:endParaRPr/>
          </a:p>
        </p:txBody>
      </p:sp>
      <p:pic>
        <p:nvPicPr>
          <p:cNvPr descr="A close up of a hard wood floor&#10;&#10;Description generated with high confidence" id="117" name="Google Shape;117;p18"/>
          <p:cNvPicPr preferRelativeResize="0"/>
          <p:nvPr/>
        </p:nvPicPr>
        <p:blipFill rotWithShape="1">
          <a:blip r:embed="rId3">
            <a:alphaModFix/>
          </a:blip>
          <a:srcRect b="0" l="0" r="0" t="0"/>
          <a:stretch/>
        </p:blipFill>
        <p:spPr>
          <a:xfrm>
            <a:off x="5402424" y="0"/>
            <a:ext cx="6789576" cy="68745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21" name="Shape 121"/>
        <p:cNvGrpSpPr/>
        <p:nvPr/>
      </p:nvGrpSpPr>
      <p:grpSpPr>
        <a:xfrm>
          <a:off x="0" y="0"/>
          <a:ext cx="0" cy="0"/>
          <a:chOff x="0" y="0"/>
          <a:chExt cx="0" cy="0"/>
        </a:xfrm>
      </p:grpSpPr>
      <p:sp>
        <p:nvSpPr>
          <p:cNvPr id="122" name="Google Shape;122;p19"/>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have wrapped the ball in cast material.  It’s the stuff you would get if you had a broken arm.  I have a friend that works for an orthopedic clinic and they had some that was expired that they were going to throw away.</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added a cut line as well as left a hole so I could pull the plug on the yoga ball and deflate it prior to cutting.</a:t>
            </a:r>
            <a:endParaRPr/>
          </a:p>
        </p:txBody>
      </p:sp>
      <p:pic>
        <p:nvPicPr>
          <p:cNvPr descr="A picture containing floor, table&#10;&#10;Description generated with high confidence" id="123" name="Google Shape;123;p19"/>
          <p:cNvPicPr preferRelativeResize="0"/>
          <p:nvPr/>
        </p:nvPicPr>
        <p:blipFill rotWithShape="1">
          <a:blip r:embed="rId3">
            <a:alphaModFix/>
          </a:blip>
          <a:srcRect b="0" l="0" r="0" t="0"/>
          <a:stretch/>
        </p:blipFill>
        <p:spPr>
          <a:xfrm rot="5400000">
            <a:off x="5012258" y="-321742"/>
            <a:ext cx="6858000" cy="75014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27" name="Shape 127"/>
        <p:cNvGrpSpPr/>
        <p:nvPr/>
      </p:nvGrpSpPr>
      <p:grpSpPr>
        <a:xfrm>
          <a:off x="0" y="0"/>
          <a:ext cx="0" cy="0"/>
          <a:chOff x="0" y="0"/>
          <a:chExt cx="0" cy="0"/>
        </a:xfrm>
      </p:grpSpPr>
      <p:sp>
        <p:nvSpPr>
          <p:cNvPr id="128" name="Google Shape;128;p20"/>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used a DeWalt oscillating tool to cut the ball in half.  I managed to accomplish this without cutting the yoga ball.</a:t>
            </a:r>
            <a:endParaRPr/>
          </a:p>
        </p:txBody>
      </p:sp>
      <p:pic>
        <p:nvPicPr>
          <p:cNvPr descr="A picture containing outdoor&#10;&#10;Description generated with high confidence" id="129" name="Google Shape;129;p20"/>
          <p:cNvPicPr preferRelativeResize="0"/>
          <p:nvPr/>
        </p:nvPicPr>
        <p:blipFill rotWithShape="1">
          <a:blip r:embed="rId3">
            <a:alphaModFix/>
          </a:blip>
          <a:srcRect b="0" l="0" r="0" t="0"/>
          <a:stretch/>
        </p:blipFill>
        <p:spPr>
          <a:xfrm>
            <a:off x="5915609" y="0"/>
            <a:ext cx="514393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33" name="Shape 133"/>
        <p:cNvGrpSpPr/>
        <p:nvPr/>
      </p:nvGrpSpPr>
      <p:grpSpPr>
        <a:xfrm>
          <a:off x="0" y="0"/>
          <a:ext cx="0" cy="0"/>
          <a:chOff x="0" y="0"/>
          <a:chExt cx="0" cy="0"/>
        </a:xfrm>
      </p:grpSpPr>
      <p:pic>
        <p:nvPicPr>
          <p:cNvPr descr="A picture containing indoor, cabinet, wall, floor&#10;&#10;Description generated with very high confidence" id="134" name="Google Shape;134;p21"/>
          <p:cNvPicPr preferRelativeResize="0"/>
          <p:nvPr/>
        </p:nvPicPr>
        <p:blipFill rotWithShape="1">
          <a:blip r:embed="rId3">
            <a:alphaModFix/>
          </a:blip>
          <a:srcRect b="0" l="0" r="0" t="0"/>
          <a:stretch/>
        </p:blipFill>
        <p:spPr>
          <a:xfrm>
            <a:off x="5033817" y="0"/>
            <a:ext cx="7158183" cy="6858000"/>
          </a:xfrm>
          <a:prstGeom prst="rect">
            <a:avLst/>
          </a:prstGeom>
          <a:noFill/>
          <a:ln>
            <a:noFill/>
          </a:ln>
        </p:spPr>
      </p:pic>
      <p:sp>
        <p:nvSpPr>
          <p:cNvPr id="135" name="Google Shape;135;p21"/>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used Bondo Fiberglass Resin (from Wal-Mart in the automotive department) to  coat the outside of each dome.</a:t>
            </a:r>
            <a:endParaRPr/>
          </a:p>
        </p:txBody>
      </p:sp>
      <p:pic>
        <p:nvPicPr>
          <p:cNvPr id="136" name="Google Shape;136;p21"/>
          <p:cNvPicPr preferRelativeResize="0"/>
          <p:nvPr/>
        </p:nvPicPr>
        <p:blipFill rotWithShape="1">
          <a:blip r:embed="rId4">
            <a:alphaModFix/>
          </a:blip>
          <a:srcRect b="0" l="0" r="0" t="0"/>
          <a:stretch/>
        </p:blipFill>
        <p:spPr>
          <a:xfrm>
            <a:off x="3142677" y="3824326"/>
            <a:ext cx="1891140" cy="3033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40" name="Shape 140"/>
        <p:cNvGrpSpPr/>
        <p:nvPr/>
      </p:nvGrpSpPr>
      <p:grpSpPr>
        <a:xfrm>
          <a:off x="0" y="0"/>
          <a:ext cx="0" cy="0"/>
          <a:chOff x="0" y="0"/>
          <a:chExt cx="0" cy="0"/>
        </a:xfrm>
      </p:grpSpPr>
      <p:sp>
        <p:nvSpPr>
          <p:cNvPr id="141" name="Google Shape;141;p22"/>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I used an 18 inch disk that I had previously used to make flat wheel covers to mark the inside of the domes.  I used this as a guide to cut the dome to usable size.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used the oscillating tool to cut around my guideline to cut it down to size.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NOTE: This was a learning point, as I realized I should have done this step before putting all the fiberglass resin on.  I could have done a variety of things, but even as simple as drilling reference holes to know where I needed to stop the coating would have saved a lot of resin and time.</a:t>
            </a:r>
            <a:endParaRPr/>
          </a:p>
        </p:txBody>
      </p:sp>
      <p:pic>
        <p:nvPicPr>
          <p:cNvPr descr="A picture containing table, floor&#10;&#10;Description generated with high confidence" id="142" name="Google Shape;142;p22"/>
          <p:cNvPicPr preferRelativeResize="0"/>
          <p:nvPr/>
        </p:nvPicPr>
        <p:blipFill rotWithShape="1">
          <a:blip r:embed="rId3">
            <a:alphaModFix/>
          </a:blip>
          <a:srcRect b="0" l="0" r="0" t="0"/>
          <a:stretch/>
        </p:blipFill>
        <p:spPr>
          <a:xfrm>
            <a:off x="4762500" y="2676768"/>
            <a:ext cx="4529667" cy="4181231"/>
          </a:xfrm>
          <a:prstGeom prst="rect">
            <a:avLst/>
          </a:prstGeom>
          <a:noFill/>
          <a:ln>
            <a:noFill/>
          </a:ln>
        </p:spPr>
      </p:pic>
      <p:pic>
        <p:nvPicPr>
          <p:cNvPr id="143" name="Google Shape;143;p22"/>
          <p:cNvPicPr preferRelativeResize="0"/>
          <p:nvPr/>
        </p:nvPicPr>
        <p:blipFill rotWithShape="1">
          <a:blip r:embed="rId4">
            <a:alphaModFix/>
          </a:blip>
          <a:srcRect b="0" l="0" r="0" t="0"/>
          <a:stretch/>
        </p:blipFill>
        <p:spPr>
          <a:xfrm>
            <a:off x="7662333" y="69224"/>
            <a:ext cx="4529667" cy="339725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9292"/>
            </a:gs>
            <a:gs pos="23000">
              <a:srgbClr val="929292"/>
            </a:gs>
            <a:gs pos="69000">
              <a:srgbClr val="7B7B7B"/>
            </a:gs>
            <a:gs pos="97000">
              <a:srgbClr val="737373"/>
            </a:gs>
            <a:gs pos="100000">
              <a:srgbClr val="737373"/>
            </a:gs>
          </a:gsLst>
          <a:path path="circle">
            <a:fillToRect b="50%" l="50%" r="50%" t="50%"/>
          </a:path>
          <a:tileRect/>
        </a:gradFill>
      </p:bgPr>
    </p:bg>
    <p:spTree>
      <p:nvGrpSpPr>
        <p:cNvPr id="147" name="Shape 147"/>
        <p:cNvGrpSpPr/>
        <p:nvPr/>
      </p:nvGrpSpPr>
      <p:grpSpPr>
        <a:xfrm>
          <a:off x="0" y="0"/>
          <a:ext cx="0" cy="0"/>
          <a:chOff x="0" y="0"/>
          <a:chExt cx="0" cy="0"/>
        </a:xfrm>
      </p:grpSpPr>
      <p:sp>
        <p:nvSpPr>
          <p:cNvPr id="148" name="Google Shape;148;p23"/>
          <p:cNvSpPr txBox="1"/>
          <p:nvPr>
            <p:ph idx="1" type="body"/>
          </p:nvPr>
        </p:nvSpPr>
        <p:spPr>
          <a:xfrm>
            <a:off x="648931" y="709128"/>
            <a:ext cx="3651466" cy="55146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Here is a comparison of the final size of the dome next to the original size.</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I have sanded the domes, so that is the variation in color and to smooth out my hack job of applying the fiberglass resin.</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This is a placement of the cut down dome in one of the wheels</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NOTE: We ended up getting a new wheelchair during this build, so the final chair is not what I was using for the build.  It ended up having the same size wheels although there were a different style.  It all fit and worked out in the end!</a:t>
            </a:r>
            <a:endParaRPr/>
          </a:p>
        </p:txBody>
      </p:sp>
      <p:pic>
        <p:nvPicPr>
          <p:cNvPr descr="A picture containing indoor, ground, wall, furniture&#10;&#10;Description generated with high confidence" id="149" name="Google Shape;149;p23"/>
          <p:cNvPicPr preferRelativeResize="0"/>
          <p:nvPr/>
        </p:nvPicPr>
        <p:blipFill rotWithShape="1">
          <a:blip r:embed="rId3">
            <a:alphaModFix/>
          </a:blip>
          <a:srcRect b="0" l="0" r="0" t="0"/>
          <a:stretch/>
        </p:blipFill>
        <p:spPr>
          <a:xfrm>
            <a:off x="4635523" y="0"/>
            <a:ext cx="7556477" cy="3914158"/>
          </a:xfrm>
          <a:prstGeom prst="rect">
            <a:avLst/>
          </a:prstGeom>
          <a:noFill/>
          <a:ln>
            <a:noFill/>
          </a:ln>
        </p:spPr>
      </p:pic>
      <p:pic>
        <p:nvPicPr>
          <p:cNvPr descr="A picture containing indoor, sitting, wall, table&#10;&#10;Description generated with very high confidence" id="150" name="Google Shape;150;p23"/>
          <p:cNvPicPr preferRelativeResize="0"/>
          <p:nvPr/>
        </p:nvPicPr>
        <p:blipFill rotWithShape="1">
          <a:blip r:embed="rId4">
            <a:alphaModFix/>
          </a:blip>
          <a:srcRect b="0" l="0" r="0" t="0"/>
          <a:stretch/>
        </p:blipFill>
        <p:spPr>
          <a:xfrm>
            <a:off x="4635523" y="4013826"/>
            <a:ext cx="7556477" cy="2844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